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64" r:id="rId3"/>
    <p:sldId id="365" r:id="rId4"/>
    <p:sldId id="366" r:id="rId5"/>
    <p:sldId id="367" r:id="rId7"/>
    <p:sldId id="368" r:id="rId8"/>
    <p:sldId id="369" r:id="rId9"/>
    <p:sldId id="370" r:id="rId10"/>
    <p:sldId id="351" r:id="rId11"/>
    <p:sldId id="359" r:id="rId12"/>
    <p:sldId id="356" r:id="rId13"/>
    <p:sldId id="350" r:id="rId14"/>
    <p:sldId id="352" r:id="rId15"/>
    <p:sldId id="361" r:id="rId16"/>
    <p:sldId id="355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94703"/>
  </p:normalViewPr>
  <p:slideViewPr>
    <p:cSldViewPr showGuides="1">
      <p:cViewPr varScale="1">
        <p:scale>
          <a:sx n="103" d="100"/>
          <a:sy n="103" d="100"/>
        </p:scale>
        <p:origin x="492" y="114"/>
      </p:cViewPr>
      <p:guideLst>
        <p:guide orient="horz" pos="216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E4236C06-C23F-D443-9D4A-B7EAE29443D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Robot Model</a:t>
            </a:r>
            <a:r>
              <a:rPr lang="zh-CN" altLang="en-US"/>
              <a:t>：用于加载机械臂刚体模型，双击模块进入参数设置；</a:t>
            </a:r>
            <a:endParaRPr lang="zh-CN" altLang="en-US"/>
          </a:p>
          <a:p>
            <a:r>
              <a:rPr lang="en-US" altLang="zh-CN"/>
              <a:t>Forward Kinematics</a:t>
            </a:r>
            <a:r>
              <a:rPr lang="zh-CN" altLang="en-US"/>
              <a:t>：实现正运动学计算（输入关节角，输出末端位姿）；</a:t>
            </a:r>
            <a:endParaRPr lang="zh-CN" altLang="en-US"/>
          </a:p>
          <a:p>
            <a:r>
              <a:rPr lang="en-US" altLang="zh-CN"/>
              <a:t>Scope</a:t>
            </a:r>
            <a:r>
              <a:rPr lang="zh-CN" altLang="en-US"/>
              <a:t>：用于实时观测关节角、末端位置等信号；</a:t>
            </a:r>
            <a:endParaRPr lang="zh-CN" altLang="en-US"/>
          </a:p>
          <a:p>
            <a:r>
              <a:rPr lang="en-US" altLang="zh-CN"/>
              <a:t>Signal Generator</a:t>
            </a:r>
            <a:r>
              <a:rPr lang="zh-CN" altLang="en-US"/>
              <a:t>：用于生成关节角指令（初期用于验证正运动学）。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6C06-C23F-D443-9D4A-B7EAE29443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auto">
          <a:xfrm>
            <a:off x="0" y="908050"/>
            <a:ext cx="9009063" cy="1052513"/>
            <a:chOff x="0" y="1536"/>
            <a:chExt cx="5675" cy="663"/>
          </a:xfrm>
        </p:grpSpPr>
        <p:grpSp>
          <p:nvGrpSpPr>
            <p:cNvPr id="4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5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71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965F7E6-EAEA-7843-BF55-ED465F210CEC}" type="datetime1">
              <a:rPr lang="zh-CN" altLang="en-US"/>
            </a:fld>
            <a:endParaRPr lang="en-US" altLang="zh-CN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D1E0681-54C6-D94A-9926-7D24C1EE51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406042-1959-0D4B-B932-32FDFE11E0F1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732B5-BF9A-9A49-AC75-243F28671E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5AF319-5B44-C142-8968-865287F31809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DD7304-541C-EA4B-A773-F0ACEE4C7B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B4E9CA-30D0-5743-B129-AF0763CD2BBA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2AF7F1-14F3-F444-875C-C7F3EC9D1B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7E497-53CF-8340-845D-AE3B190005B3}" type="datetime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53C41-1A84-3D48-8549-7945FF35F2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2DDCE6-1334-EA45-A0E4-A9C196D15E83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6186-60D3-174C-BBEF-CD91A53CE0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051D85-D391-7F4C-A23C-E73AB119B7C7}" type="datetime1">
              <a:rPr lang="zh-CN" altLang="en-US"/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D3798-1E27-C846-B9C9-FA844A6DCC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CD1E21-FD39-A74C-B468-9092A44AFDC7}" type="datetime1">
              <a:rPr lang="zh-CN" altLang="en-US"/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348A5-072C-794F-9268-315B617A70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574A6F-72BC-4B49-9887-8FA4EB86606B}" type="datetime1">
              <a:rPr lang="zh-CN" altLang="en-US"/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C88F4-FC5E-CF4F-8A8A-4CDA37B30F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146126-82F1-DF46-BDE7-3809B52E1E3D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5B625-0CD7-2A47-8423-B978D1A47C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C2B0D-7A4C-BC40-B873-24B222B0C605}" type="datetime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D5403-84EA-E742-B41E-86A2D9EACB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ltGray">
          <a:xfrm>
            <a:off x="290513" y="657225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ltGray">
          <a:xfrm>
            <a:off x="673100" y="6572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ltGray">
          <a:xfrm>
            <a:off x="414338" y="1079500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ltGray">
          <a:xfrm>
            <a:off x="784225" y="10795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ltGray">
          <a:xfrm>
            <a:off x="0" y="10064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gray">
          <a:xfrm>
            <a:off x="635000" y="549275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gray">
          <a:xfrm>
            <a:off x="315913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zh-CN" sz="2400" b="0"/>
          </a:p>
        </p:txBody>
      </p:sp>
      <p:sp>
        <p:nvSpPr>
          <p:cNvPr id="2253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253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609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400" b="0"/>
            </a:lvl1pPr>
          </a:lstStyle>
          <a:p>
            <a:fld id="{9B07735B-B23A-714A-B091-1B80AA8C47DD}" type="datetime1">
              <a:rPr lang="zh-CN" altLang="en-US"/>
            </a:fld>
            <a:endParaRPr lang="en-US" altLang="zh-CN"/>
          </a:p>
        </p:txBody>
      </p:sp>
      <p:sp>
        <p:nvSpPr>
          <p:cNvPr id="4609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400" b="0"/>
            </a:lvl1pPr>
          </a:lstStyle>
          <a:p>
            <a:endParaRPr lang="en-US" altLang="zh-CN"/>
          </a:p>
        </p:txBody>
      </p:sp>
      <p:sp>
        <p:nvSpPr>
          <p:cNvPr id="4609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 b="0"/>
            </a:lvl1pPr>
          </a:lstStyle>
          <a:p>
            <a:fld id="{FC006249-EF9B-D440-B36A-376C077C12D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zhuanlan.zhihu.com/p/2614541615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964C868-26A2-FA4D-8EDB-10F6E1290209}" type="slidenum">
              <a:rPr lang="en-US" altLang="zh-CN"/>
            </a:fld>
            <a:endParaRPr lang="en-US" altLang="zh-CN"/>
          </a:p>
        </p:txBody>
      </p:sp>
      <p:sp>
        <p:nvSpPr>
          <p:cNvPr id="24578" name="Rectangle 16"/>
          <p:cNvSpPr txBox="1">
            <a:spLocks noGrp="1" noChangeArrowheads="1"/>
          </p:cNvSpPr>
          <p:nvPr/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3FD9DE5-A8FE-8149-8EA4-3C9F2598FE94}" type="slidenum">
              <a:rPr lang="en-US" altLang="zh-CN" sz="1400" b="0">
                <a:solidFill>
                  <a:schemeClr val="bg2"/>
                </a:solidFill>
              </a:rPr>
            </a:fld>
            <a:endParaRPr lang="en-US" altLang="zh-CN" sz="1400" b="0">
              <a:solidFill>
                <a:schemeClr val="bg2"/>
              </a:solidFill>
            </a:endParaRP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09570" y="2890656"/>
            <a:ext cx="86290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内容一：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9015" y="3754079"/>
            <a:ext cx="61582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24582" name="WordArt 8"/>
          <p:cNvSpPr>
            <a:spLocks noChangeArrowheads="1" noChangeShapeType="1" noTextEdit="1"/>
          </p:cNvSpPr>
          <p:nvPr/>
        </p:nvSpPr>
        <p:spPr bwMode="auto">
          <a:xfrm>
            <a:off x="1979712" y="836613"/>
            <a:ext cx="4860826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 dirty="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智能机器人系统综合训练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0166" y="5602069"/>
            <a:ext cx="26149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安徽大学 人工智能学院 </a:t>
            </a:r>
            <a:endParaRPr kumimoji="1" lang="en-US" altLang="zh-CN" dirty="0"/>
          </a:p>
          <a:p>
            <a:r>
              <a:rPr kumimoji="1" lang="en-US" altLang="zh-CN" dirty="0"/>
              <a:t>2025</a:t>
            </a:r>
            <a:r>
              <a:rPr kumimoji="1" lang="zh-CN" altLang="en-US" dirty="0"/>
              <a:t>年</a:t>
            </a:r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endParaRPr kumimoji="1" lang="zh-CN" altLang="en-US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09570" y="4679057"/>
            <a:ext cx="54938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1"/>
          <a:srcRect r="52201" b="12796"/>
          <a:stretch>
            <a:fillRect/>
          </a:stretch>
        </p:blipFill>
        <p:spPr>
          <a:xfrm rot="21600000">
            <a:off x="755650" y="3213100"/>
            <a:ext cx="3240405" cy="2592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895" y="2060575"/>
            <a:ext cx="650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四旋翼无人机操控：悬停、升降运动、前后运动、左右运动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5070" y="6038215"/>
            <a:ext cx="208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受</a:t>
            </a:r>
            <a:r>
              <a:rPr lang="en-US" altLang="zh-CN"/>
              <a:t>4</a:t>
            </a:r>
            <a:r>
              <a:rPr lang="zh-CN" altLang="en-US"/>
              <a:t>个力作用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8040" y="2493010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/>
              <a:t>四旋翼</a:t>
            </a:r>
            <a:r>
              <a:rPr lang="zh-CN" altLang="en-US" sz="1800">
                <a:sym typeface="+mn-ea"/>
              </a:rPr>
              <a:t>无人机</a:t>
            </a:r>
            <a:r>
              <a:rPr lang="zh-CN" altLang="en-US" sz="1800"/>
              <a:t>受力和转动角度：</a:t>
            </a:r>
            <a:endParaRPr lang="zh-CN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/>
              <p:nvPr>
                <p:custDataLst>
                  <p:tags r:id="rId2"/>
                </p:custDataLst>
              </p:nvPr>
            </p:nvGraphicFramePr>
            <p:xfrm>
              <a:off x="4860290" y="3068955"/>
              <a:ext cx="2034540" cy="2667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4510"/>
                    <a:gridCol w="225425"/>
                    <a:gridCol w="1284605"/>
                  </a:tblGrid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altLang="zh-CN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拉力</a:t>
                          </a: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/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升力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𝝋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𝝍</m:t>
                                </m:r>
                              </m:oMath>
                            </m:oMathPara>
                          </a14:m>
                          <a:endParaRPr lang="en-US" altLang="zh-CN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/>
              <p:nvPr>
                <p:custDataLst>
                  <p:tags r:id="rId3"/>
                </p:custDataLst>
              </p:nvPr>
            </p:nvGraphicFramePr>
            <p:xfrm>
              <a:off x="4860290" y="3068955"/>
              <a:ext cx="2034540" cy="2667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4510"/>
                    <a:gridCol w="225425"/>
                    <a:gridCol w="1284605"/>
                  </a:tblGrid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altLang="zh-CN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拉力</a:t>
                          </a: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/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升力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偏航力矩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滚转角度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俯仰角度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:</a:t>
                          </a:r>
                          <a:endParaRPr lang="en-US" altLang="zh-CN" sz="1800" b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+mn-ea"/>
                            </a:rPr>
                            <a:t>偏航角度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2078" t="15996"/>
          <a:stretch>
            <a:fillRect/>
          </a:stretch>
        </p:blipFill>
        <p:spPr>
          <a:xfrm>
            <a:off x="2844165" y="2677160"/>
            <a:ext cx="3270885" cy="3024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260" y="2132965"/>
            <a:ext cx="60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/>
              <a:t>四旋翼飞行器的完整数学模型通过</a:t>
            </a:r>
            <a:r>
              <a:rPr lang="zh-CN" altLang="en-US" sz="1800">
                <a:solidFill>
                  <a:srgbClr val="FF0000"/>
                </a:solidFill>
              </a:rPr>
              <a:t>欧拉运动方程</a:t>
            </a:r>
            <a:r>
              <a:rPr lang="zh-CN" altLang="en-US" sz="1800"/>
              <a:t>表示为：</a:t>
            </a:r>
            <a:endParaRPr lang="zh-CN" altLang="en-US" sz="1800"/>
          </a:p>
        </p:txBody>
      </p:sp>
      <p:sp>
        <p:nvSpPr>
          <p:cNvPr id="13" name="文本框 12"/>
          <p:cNvSpPr txBox="1"/>
          <p:nvPr/>
        </p:nvSpPr>
        <p:spPr>
          <a:xfrm>
            <a:off x="612140" y="5876925"/>
            <a:ext cx="712851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>
                <a:sym typeface="+mn-ea"/>
              </a:rPr>
              <a:t>参考链接：</a:t>
            </a:r>
            <a:r>
              <a:rPr lang="en-US" altLang="zh-CN" dirty="0">
                <a:sym typeface="+mn-ea"/>
              </a:rPr>
              <a:t>https://rflysim.com/doc/zh/C/1.Multicopter_Design.html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无人机仿真</a:t>
            </a:r>
            <a:r>
              <a:rPr lang="zh-CN" altLang="en-US">
                <a:sym typeface="+mn-ea"/>
              </a:rPr>
              <a:t>平台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2853055"/>
            <a:ext cx="3048000" cy="202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无人机模型搭建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控制效率模型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动力单元模型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姿态控制器模型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位置控制器模型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850" y="5948680"/>
            <a:ext cx="8470265" cy="861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/>
              <a:t>参考链接：</a:t>
            </a:r>
            <a:r>
              <a:rPr lang="en-US" altLang="zh-CN" sz="1600"/>
              <a:t>https://u0hfx9kgt5s.feishu.cn/docx/Rlf3dZuIOoXvTcxk0VNcA3ZInxh</a:t>
            </a:r>
            <a:endParaRPr lang="en-US" altLang="zh-CN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2699385"/>
            <a:ext cx="4789805" cy="29508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9750" y="2075180"/>
            <a:ext cx="756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安使用</a:t>
            </a:r>
            <a:r>
              <a:rPr lang="en-US" altLang="zh-CN"/>
              <a:t> MATLAB/Simulink</a:t>
            </a:r>
            <a:r>
              <a:rPr lang="zh-CN" altLang="en-US"/>
              <a:t>，</a:t>
            </a:r>
            <a:r>
              <a:rPr lang="en-US" altLang="zh-CN"/>
              <a:t>Aerospace Blockset </a:t>
            </a:r>
            <a:endParaRPr lang="en-US" altLang="zh-CN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5" y="2529840"/>
            <a:ext cx="3603625" cy="3309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32000" y="6972300"/>
            <a:ext cx="5080000" cy="635000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15" name="文本框 14"/>
          <p:cNvSpPr txBox="1"/>
          <p:nvPr/>
        </p:nvSpPr>
        <p:spPr>
          <a:xfrm>
            <a:off x="107950" y="2564765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仿真模块：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39750" y="4868545"/>
            <a:ext cx="316039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/>
              <a:t>设置任务，仿真验证</a:t>
            </a:r>
            <a:endParaRPr lang="zh-CN" altLang="en-US"/>
          </a:p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参数分析，</a:t>
            </a:r>
            <a:r>
              <a:rPr lang="zh-CN" altLang="en-US"/>
              <a:t>调参优化</a:t>
            </a:r>
            <a:endParaRPr lang="zh-CN" altLang="en-US"/>
          </a:p>
          <a:p>
            <a:pPr marL="285750" indent="-285750" algn="l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b="0">
                <a:latin typeface="Arial" panose="020B0604020202020204"/>
                <a:ea typeface="Arial" panose="020B0604020202020204"/>
                <a:sym typeface="+mn-ea"/>
              </a:rPr>
              <a:t>FlightGear</a:t>
            </a:r>
            <a:r>
              <a:rPr lang="zh-CN" altLang="en-US" sz="1800">
                <a:sym typeface="+mn-ea"/>
              </a:rPr>
              <a:t>等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仿真平台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605" y="5876925"/>
            <a:ext cx="6749415" cy="100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/>
              <a:t>参考链接：</a:t>
            </a:r>
            <a:endParaRPr lang="zh-CN" altLang="en-US" sz="1600"/>
          </a:p>
          <a:p>
            <a:pPr algn="l"/>
            <a:r>
              <a:rPr lang="en-US" altLang="zh-CN" sz="1600"/>
              <a:t>https://blog.csdn.net/ooorczgc/article/details/125110656</a:t>
            </a:r>
            <a:endParaRPr lang="en-US" altLang="zh-CN" sz="1600"/>
          </a:p>
          <a:p>
            <a:pPr algn="l"/>
            <a:r>
              <a:rPr lang="en-US" altLang="zh-CN" sz="1600"/>
              <a:t>https://blog.csdn.net/WhiffeYF/article/details/109511906</a:t>
            </a:r>
            <a:endParaRPr lang="en-US" altLang="zh-CN" sz="1600"/>
          </a:p>
        </p:txBody>
      </p:sp>
      <p:sp>
        <p:nvSpPr>
          <p:cNvPr id="11" name="文本框 10"/>
          <p:cNvSpPr txBox="1"/>
          <p:nvPr/>
        </p:nvSpPr>
        <p:spPr>
          <a:xfrm>
            <a:off x="683895" y="2060575"/>
            <a:ext cx="711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机械臂仿真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MATLAB/Simulink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Robotics System Toolbox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基于</a:t>
            </a:r>
            <a:r>
              <a:rPr lang="en-US" altLang="zh-CN"/>
              <a:t>ROS+Gazebo</a:t>
            </a:r>
            <a:r>
              <a:rPr lang="zh-CN" altLang="en-US"/>
              <a:t>（机械臂）搭建控制仿真模型</a:t>
            </a:r>
            <a:endParaRPr lang="en-US" altLang="zh-CN"/>
          </a:p>
        </p:txBody>
      </p:sp>
      <p:pic>
        <p:nvPicPr>
          <p:cNvPr id="4" name="图片 3" descr="v2-900e6c3c591a5241693f15e8e71a2922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9420" y="3409315"/>
            <a:ext cx="3136265" cy="26606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950" y="2705735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仿真实验：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9750" y="2996565"/>
            <a:ext cx="634873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添加核心模块，</a:t>
            </a:r>
            <a:r>
              <a:rPr lang="en-US" altLang="zh-CN" b="0">
                <a:sym typeface="+mn-ea"/>
              </a:rPr>
              <a:t>Robot Model</a:t>
            </a:r>
            <a:r>
              <a:rPr lang="zh-CN" altLang="en-US" b="0">
                <a:sym typeface="+mn-ea"/>
              </a:rPr>
              <a:t>，</a:t>
            </a:r>
            <a:r>
              <a:rPr lang="en-US" altLang="zh-CN" b="0">
                <a:sym typeface="+mn-ea"/>
              </a:rPr>
              <a:t>Forward Kinematics</a:t>
            </a:r>
            <a:r>
              <a:rPr lang="zh-CN" altLang="en-US" b="0">
                <a:sym typeface="+mn-ea"/>
              </a:rPr>
              <a:t>等</a:t>
            </a:r>
            <a:endParaRPr lang="zh-CN" altLang="en-US" b="0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Inter"/>
                <a:ea typeface="Inter"/>
                <a:sym typeface="+mn-ea"/>
              </a:rPr>
              <a:t>配置机械臂模型参数</a:t>
            </a:r>
            <a:r>
              <a:rPr lang="zh-CN" altLang="en-US">
                <a:solidFill>
                  <a:srgbClr val="000000"/>
                </a:solidFill>
                <a:latin typeface="Inter"/>
                <a:sym typeface="+mn-ea"/>
              </a:rPr>
              <a:t>，</a:t>
            </a:r>
            <a:r>
              <a:rPr lang="zh-CN" altLang="en-US">
                <a:sym typeface="+mn-ea"/>
              </a:rPr>
              <a:t>建立机器人模型</a:t>
            </a:r>
            <a:endParaRPr lang="zh-CN" altLang="en-US" b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9795" y="3789045"/>
            <a:ext cx="402780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R = Link([theta,d,a,alpha])</a:t>
            </a:r>
            <a:endParaRPr lang="en-US" altLang="zh-CN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/>
              <a:t>关节角、连杆偏距、连杆长度、连杆转角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39750" y="4292600"/>
            <a:ext cx="402780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>
                <a:sym typeface="+mn-ea"/>
              </a:rPr>
              <a:t>验证正运动学正确性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控制算法设计与嵌入</a:t>
            </a:r>
            <a:endParaRPr lang="zh-CN" altLang="en-US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仿真参数配置与运行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结果可视化与分析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3975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课程设计任务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2132965"/>
            <a:ext cx="7499350" cy="3610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掌握四旋翼无人机或机械臂运动学与动力学建模原理；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运用至少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种控制算法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PID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、反步法等）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无人机或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机械臂精准控制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定位与轨迹跟踪仿真实验，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建立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优化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的工程闭环思维；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MATLAB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完成仿真验证，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分析控制精度、稳定性等关键指标；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实现四旋翼无人机操控：悬停、升降运动、前后运动、左右运动等；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控制飞行器平滑地飞行至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随机给定的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组目标位置；通过示波器观察其运动轨迹和参数，并调参优化；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通过控制误差曲线（如位置误差、角速度超调）定位原因，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四旋翼姿态发散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机械臂末端抖动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等问题，增强机械臂抗扰动能力与无人机复杂轨迹仿真。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287524" y="1544647"/>
            <a:ext cx="8568952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路径规划（</a:t>
            </a:r>
            <a:r>
              <a:rPr lang="en-GB" altLang="zh-CN" dirty="0"/>
              <a:t>Path Planning</a:t>
            </a:r>
            <a:r>
              <a:rPr lang="zh-CN" altLang="en-GB" dirty="0"/>
              <a:t>）</a:t>
            </a:r>
            <a:r>
              <a:rPr lang="zh-CN" altLang="en-US" dirty="0"/>
              <a:t>是人工智能和机器人学领域中的一个核心问题。通俗地讲，它要解决的问题是：在一个包含障碍物的环境中，</a:t>
            </a:r>
            <a:r>
              <a:rPr lang="zh-CN" altLang="en-US" dirty="0">
                <a:solidFill>
                  <a:srgbClr val="FF0000"/>
                </a:solidFill>
              </a:rPr>
              <a:t>如何自动地找到一条从起点到终点的最优路径</a:t>
            </a:r>
            <a:r>
              <a:rPr lang="zh-CN" altLang="en-US" dirty="0"/>
              <a:t>。这里的“最优”可以根据不同的需求来定义，例如：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最短路径</a:t>
            </a:r>
            <a:r>
              <a:rPr lang="zh-CN" altLang="en-US" dirty="0"/>
              <a:t>： 路径的几何长度最短。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最快路径</a:t>
            </a:r>
            <a:r>
              <a:rPr lang="zh-CN" altLang="en-US" dirty="0"/>
              <a:t>： 考虑到速度、加速度等动力学约束，耗时最短。</a:t>
            </a:r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最安全路径</a:t>
            </a:r>
            <a:r>
              <a:rPr lang="zh-CN" altLang="en-US" dirty="0"/>
              <a:t>： 路径尽可能远离障碍物等。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2" y="5664665"/>
            <a:ext cx="8928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当下主流的路径规划技术有：</a:t>
            </a:r>
            <a:r>
              <a:rPr lang="en-US" altLang="zh-CN" dirty="0"/>
              <a:t>1</a:t>
            </a:r>
            <a:r>
              <a:rPr lang="zh-CN" altLang="en-US" dirty="0"/>
              <a:t>、经典的图搜索算法：</a:t>
            </a:r>
            <a:r>
              <a:rPr lang="en-GB" altLang="zh-CN" dirty="0"/>
              <a:t>Dijkstra </a:t>
            </a:r>
            <a:r>
              <a:rPr lang="zh-CN" altLang="en-US" dirty="0"/>
              <a:t>算法、</a:t>
            </a:r>
            <a:r>
              <a:rPr lang="en-GB" altLang="zh-CN" dirty="0"/>
              <a:t>A* </a:t>
            </a:r>
            <a:r>
              <a:rPr lang="zh-CN" altLang="en-US" dirty="0"/>
              <a:t>算法、</a:t>
            </a:r>
            <a:r>
              <a:rPr lang="en-GB" altLang="zh-CN" dirty="0"/>
              <a:t>BFS</a:t>
            </a:r>
            <a:r>
              <a:rPr lang="zh-CN" altLang="en-US" dirty="0"/>
              <a:t>、</a:t>
            </a:r>
            <a:r>
              <a:rPr lang="en-US" altLang="zh-CN" dirty="0"/>
              <a:t>DFS</a:t>
            </a:r>
            <a:r>
              <a:rPr lang="zh-CN" altLang="en-US" dirty="0"/>
              <a:t>。</a:t>
            </a:r>
            <a:r>
              <a:rPr lang="en-US" altLang="zh-CN" dirty="0"/>
              <a:t>2. </a:t>
            </a:r>
            <a:r>
              <a:rPr lang="zh-CN" altLang="en-US" dirty="0"/>
              <a:t>基于采样的算法：</a:t>
            </a:r>
            <a:r>
              <a:rPr lang="en-GB" altLang="zh-CN" dirty="0"/>
              <a:t>RRT</a:t>
            </a:r>
            <a:r>
              <a:rPr lang="zh-CN" altLang="en-GB" dirty="0"/>
              <a:t>算法</a:t>
            </a:r>
            <a:r>
              <a:rPr lang="zh-CN" altLang="en-US" dirty="0"/>
              <a:t>、</a:t>
            </a:r>
            <a:r>
              <a:rPr lang="en-GB" altLang="zh-CN" dirty="0"/>
              <a:t>PRM</a:t>
            </a:r>
            <a:r>
              <a:rPr lang="zh-CN" altLang="en-GB" dirty="0"/>
              <a:t>算法</a:t>
            </a:r>
            <a:r>
              <a:rPr lang="zh-CN" altLang="en-US" dirty="0"/>
              <a:t>。</a:t>
            </a:r>
            <a:r>
              <a:rPr lang="en-US" altLang="zh-CN" dirty="0"/>
              <a:t>3. </a:t>
            </a:r>
            <a:r>
              <a:rPr lang="zh-CN" altLang="en-US" dirty="0"/>
              <a:t>基于人工智能与机器学习的方法，例如深度强化学习。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25" y="3256403"/>
            <a:ext cx="4716524" cy="24452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021975"/>
            <a:ext cx="2088232" cy="26594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在路径规划的过程中，两个核心概念：</a:t>
            </a:r>
            <a:r>
              <a:rPr lang="en-US" altLang="zh-CN" dirty="0"/>
              <a:t>1</a:t>
            </a:r>
            <a:r>
              <a:rPr lang="zh-CN" altLang="en-US" dirty="0"/>
              <a:t>、全局路径规划；</a:t>
            </a:r>
            <a:r>
              <a:rPr lang="en-US" altLang="zh-CN" dirty="0"/>
              <a:t>2</a:t>
            </a:r>
            <a:r>
              <a:rPr lang="zh-CN" altLang="en-US" dirty="0"/>
              <a:t>、局部路径规划</a:t>
            </a:r>
            <a:endParaRPr lang="zh-CN" altLang="en-US" dirty="0"/>
          </a:p>
          <a:p>
            <a:pPr algn="l"/>
            <a:r>
              <a:rPr lang="zh-CN" altLang="en-US" dirty="0"/>
              <a:t>一、 全局路径规划：</a:t>
            </a:r>
            <a:endParaRPr lang="en-US" altLang="zh-CN" dirty="0"/>
          </a:p>
          <a:p>
            <a:pPr indent="457200" algn="l"/>
            <a:r>
              <a:rPr lang="zh-CN" altLang="en-US" dirty="0"/>
              <a:t>全局路径规划是在一个</a:t>
            </a:r>
            <a:r>
              <a:rPr lang="zh-CN" altLang="en-US" dirty="0">
                <a:solidFill>
                  <a:srgbClr val="FF0000"/>
                </a:solidFill>
              </a:rPr>
              <a:t>已知的、静态的环境地图</a:t>
            </a:r>
            <a:r>
              <a:rPr lang="zh-CN" altLang="en-US" dirty="0"/>
              <a:t>中，从起点到终点规划出一条最优的路径。它关注的是</a:t>
            </a:r>
            <a:r>
              <a:rPr lang="zh-CN" altLang="en-US" dirty="0">
                <a:solidFill>
                  <a:srgbClr val="FF0000"/>
                </a:solidFill>
              </a:rPr>
              <a:t>全局的最优性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algn="l"/>
            <a:r>
              <a:rPr lang="zh-CN" altLang="en-US" dirty="0"/>
              <a:t>首先，需要拥有一张完整的、先验的地图。环境中的障碍物被认为是固定不变的。要求寻找的是从起点到终点的完整路径。缺点是无法应对突发情况。如果规划好的路线上突然出现了一个地图上没有的障碍物（比如临时施工、突然出现的行人），全局路径规划本身是无法处理的。常用算法有</a:t>
            </a:r>
            <a:r>
              <a:rPr lang="en-US" altLang="zh-CN" dirty="0"/>
              <a:t>A</a:t>
            </a:r>
            <a:r>
              <a:rPr lang="zh-CN" altLang="en-US" dirty="0"/>
              <a:t>*、</a:t>
            </a:r>
            <a:r>
              <a:rPr lang="en-US" altLang="zh-CN" dirty="0"/>
              <a:t>Dijkstra</a:t>
            </a:r>
            <a:r>
              <a:rPr lang="zh-CN" altLang="en-US" dirty="0"/>
              <a:t>、</a:t>
            </a:r>
            <a:r>
              <a:rPr lang="en-US" altLang="zh-CN" dirty="0"/>
              <a:t>RRT</a:t>
            </a:r>
            <a:r>
              <a:rPr lang="zh-CN" altLang="en-US" dirty="0"/>
              <a:t>、</a:t>
            </a:r>
            <a:r>
              <a:rPr lang="en-US" altLang="zh-CN" dirty="0"/>
              <a:t>PRM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二、局部路径规划：</a:t>
            </a:r>
            <a:endParaRPr lang="en-US" altLang="zh-CN" dirty="0"/>
          </a:p>
          <a:p>
            <a:pPr indent="457200" algn="l"/>
            <a:r>
              <a:rPr lang="zh-CN" altLang="en-US" dirty="0"/>
              <a:t>局部路径规划是在一个</a:t>
            </a:r>
            <a:r>
              <a:rPr lang="zh-CN" altLang="en-US" dirty="0">
                <a:solidFill>
                  <a:srgbClr val="FF0000"/>
                </a:solidFill>
              </a:rPr>
              <a:t>动态变化的、未知的或部分可知的环境</a:t>
            </a:r>
            <a:r>
              <a:rPr lang="zh-CN" altLang="en-US" dirty="0"/>
              <a:t>中，根据传感器（如激光雷达、摄像头）实时感知到的信息，来做出实时的、局部的路径调整和避障决策。它关注的是</a:t>
            </a:r>
            <a:r>
              <a:rPr lang="zh-CN" altLang="en-US" dirty="0">
                <a:solidFill>
                  <a:srgbClr val="FF0000"/>
                </a:solidFill>
              </a:rPr>
              <a:t>实时的安全性和可行性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algn="l"/>
            <a:r>
              <a:rPr lang="zh-CN" altLang="en-US" dirty="0"/>
              <a:t>不需要完整的全局地图。它严重依赖实时传感器数据，只在机器人或车辆周围的一个小范围内进行规划，通常只考虑未来几秒钟或几米内的路径。目标是实时避开障碍物，保证安全，同时尽可能地跟随全局路径的大方向。缺点是容易陷入局部最优。因为它只看眼前，有时可能会走进一个死胡同（例如</a:t>
            </a:r>
            <a:r>
              <a:rPr lang="en-GB" altLang="zh-CN" dirty="0"/>
              <a:t>U</a:t>
            </a:r>
            <a:r>
              <a:rPr lang="zh-CN" altLang="en-US" dirty="0"/>
              <a:t>型障碍物），无法找到出路。常用算法有</a:t>
            </a:r>
            <a:r>
              <a:rPr lang="en-US" altLang="zh-CN" dirty="0"/>
              <a:t>DWA</a:t>
            </a:r>
            <a:r>
              <a:rPr lang="zh-CN" altLang="en-US" dirty="0"/>
              <a:t>、</a:t>
            </a:r>
            <a:r>
              <a:rPr lang="en-US" altLang="zh-CN" dirty="0"/>
              <a:t>VFH</a:t>
            </a:r>
            <a:r>
              <a:rPr lang="zh-CN" altLang="en-US" dirty="0"/>
              <a:t>、</a:t>
            </a:r>
            <a:r>
              <a:rPr lang="en-US" altLang="zh-CN" dirty="0"/>
              <a:t>TEB</a:t>
            </a:r>
            <a:r>
              <a:rPr lang="zh-CN" altLang="en-US" dirty="0"/>
              <a:t>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三、 全局规划与局部规划的协同工作</a:t>
            </a:r>
            <a:endParaRPr lang="en-US" altLang="zh-CN" dirty="0"/>
          </a:p>
          <a:p>
            <a:pPr indent="457200" algn="l"/>
            <a:r>
              <a:rPr lang="zh-CN" altLang="en-US" dirty="0"/>
              <a:t>在实际的自主移动系统（如自动驾驶汽车、扫地机器人）中，全局路径规划和局部路径规划是相辅相成、缺一不可的。它们通常协同工作：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全局规划器：首先，全局规划器基于已有的高精度地图，规划出一条从</a:t>
            </a:r>
            <a:r>
              <a:rPr lang="en-GB" altLang="zh-CN" dirty="0"/>
              <a:t>A</a:t>
            </a:r>
            <a:r>
              <a:rPr lang="zh-CN" altLang="en-US" dirty="0"/>
              <a:t>点到</a:t>
            </a:r>
            <a:r>
              <a:rPr lang="en-GB" altLang="zh-CN" dirty="0"/>
              <a:t>B</a:t>
            </a:r>
            <a:r>
              <a:rPr lang="zh-CN" altLang="en-US" dirty="0"/>
              <a:t>点的宏观路径，就像一条导航的指引线。</a:t>
            </a:r>
            <a:endParaRPr lang="zh-CN" altLang="en-US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局部规划器：接着，机器人沿着这条指引线开始移动。在移动过程中，局部规划器会不断地使用传感器扫描周围环境。</a:t>
            </a:r>
            <a:endParaRPr lang="zh-CN" altLang="en-US" dirty="0"/>
          </a:p>
          <a:p>
            <a:pPr algn="l"/>
            <a:r>
              <a:rPr lang="zh-CN" altLang="en-US" dirty="0"/>
              <a:t>实时决策：</a:t>
            </a:r>
            <a:endParaRPr lang="zh-CN" alt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如果前方没有障碍物，局部规划器会生成一条紧密贴合全局路径的轨迹。</a:t>
            </a:r>
            <a:endParaRPr lang="zh-CN" alt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如果前方检测到地图上没有的障碍物，局部规划器会立刻计算出一条能够安全绕开该障碍物的局部轨迹，并在绕开之后，努力重新回到原本的全局路径上去。</a:t>
            </a:r>
            <a:endParaRPr lang="zh-CN" altLang="en-US" dirty="0"/>
          </a:p>
          <a:p>
            <a:pPr algn="l"/>
            <a:r>
              <a:rPr lang="zh-CN" altLang="en-US" dirty="0"/>
              <a:t>四、深度强化学习的路径规划</a:t>
            </a:r>
            <a:endParaRPr lang="en-US" altLang="zh-CN" dirty="0"/>
          </a:p>
          <a:p>
            <a:pPr indent="457200" algn="l"/>
            <a:r>
              <a:rPr lang="zh-CN" altLang="en-US" dirty="0"/>
              <a:t>传统的路径规划算法在高度动态的环境需要频繁地重新规划，计算开销大，且可能无法应对复杂的交互行为。当机器人没有先验地图，需要边探索边导航时，传统算法难以适用。当机器人的状态由高维数据（如摄像头图像、激光雷达点云）描述，或者其动作是连续的（如精确的转向角度和油门大小）时，传统算法的处理能力有限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524" y="1544647"/>
            <a:ext cx="8568952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/>
            <a:r>
              <a:rPr lang="zh-CN" altLang="en-US" dirty="0"/>
              <a:t>为了应用强化学习，首先需要将路径规划问题“翻译”成强化学习的语言，也就是一个马尔可夫决策过程（</a:t>
            </a:r>
            <a:r>
              <a:rPr lang="en-GB" altLang="zh-CN" dirty="0"/>
              <a:t>Markov Decision Process, MDP</a:t>
            </a:r>
            <a:r>
              <a:rPr lang="zh-CN" altLang="en-GB" dirty="0"/>
              <a:t>）。</a:t>
            </a:r>
            <a:r>
              <a:rPr lang="zh-CN" altLang="en-US" dirty="0"/>
              <a:t>需要定义以下五个核心要素：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智能体：就是指机器人、自动驾驶汽车、无人机等需要规划路径的设备。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环境：包括地图、静态障碍物、动态障碍物、道路规则以及终点的位置等。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状态：机器人自身的坐标、速度、朝向；目标点的相对位置等传感器数据。</a:t>
            </a:r>
            <a:endParaRPr lang="en-US" altLang="zh-CN" dirty="0"/>
          </a:p>
          <a:p>
            <a:pPr algn="l"/>
            <a:r>
              <a:rPr lang="en-US" altLang="zh-CN" dirty="0"/>
              <a:t>4.</a:t>
            </a:r>
            <a:r>
              <a:rPr lang="zh-CN" altLang="en-US" dirty="0"/>
              <a:t>动作：机器人的下一步行动，其中包括离散动作</a:t>
            </a:r>
            <a:r>
              <a:rPr lang="en-US" altLang="zh-CN" dirty="0"/>
              <a:t>(</a:t>
            </a:r>
            <a:r>
              <a:rPr lang="zh-CN" altLang="en-US" dirty="0"/>
              <a:t>上下左右</a:t>
            </a:r>
            <a:r>
              <a:rPr lang="en-US" altLang="zh-CN" dirty="0"/>
              <a:t>)</a:t>
            </a:r>
            <a:r>
              <a:rPr lang="zh-CN" altLang="en-US" dirty="0"/>
              <a:t>和连续动作</a:t>
            </a:r>
            <a:r>
              <a:rPr lang="en-US" altLang="zh-CN" dirty="0"/>
              <a:t>(</a:t>
            </a:r>
            <a:r>
              <a:rPr lang="zh-CN" altLang="en-US" dirty="0"/>
              <a:t>符合运动学规律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en-US" altLang="zh-CN" dirty="0"/>
              <a:t>5.</a:t>
            </a:r>
            <a:r>
              <a:rPr lang="zh-CN" altLang="en-US" dirty="0"/>
              <a:t>奖励：环境对</a:t>
            </a:r>
            <a:r>
              <a:rPr lang="zh-CN" altLang="en-GB" dirty="0"/>
              <a:t>智能体</a:t>
            </a:r>
            <a:r>
              <a:rPr lang="zh-CN" altLang="en-US" dirty="0"/>
              <a:t>在某个状态下执行某个动作后给予的即时反馈信号。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目标：学习一个策略 </a:t>
            </a:r>
            <a:r>
              <a:rPr lang="en-US" altLang="zh-CN" dirty="0"/>
              <a:t>(</a:t>
            </a:r>
            <a:r>
              <a:rPr lang="en-GB" altLang="zh-CN" dirty="0"/>
              <a:t>Policy</a:t>
            </a:r>
            <a:r>
              <a:rPr lang="el-GR" altLang="zh-CN" dirty="0"/>
              <a:t>)</a:t>
            </a:r>
            <a:r>
              <a:rPr lang="zh-CN" altLang="en-US" dirty="0"/>
              <a:t>，这个策略是一个函数，能够根据当前的状态</a:t>
            </a:r>
            <a:r>
              <a:rPr lang="en-GB" altLang="zh-CN" dirty="0"/>
              <a:t>S</a:t>
            </a:r>
            <a:r>
              <a:rPr lang="zh-CN" altLang="en-US" dirty="0"/>
              <a:t>输出一个最佳的动作</a:t>
            </a:r>
            <a:r>
              <a:rPr lang="en-GB" altLang="zh-CN" dirty="0"/>
              <a:t>A</a:t>
            </a:r>
            <a:r>
              <a:rPr lang="zh-CN" altLang="en-GB" dirty="0"/>
              <a:t>，</a:t>
            </a:r>
            <a:r>
              <a:rPr lang="zh-CN" altLang="en-US" dirty="0"/>
              <a:t>从而使得从开始到结束的累积奖励最大化。这个策略最终由一个深度神经网络来表示。</a:t>
            </a:r>
            <a:endParaRPr lang="en-US" altLang="zh-CN" dirty="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/>
              <a:t>常见的 </a:t>
            </a:r>
            <a:r>
              <a:rPr lang="en-GB" altLang="zh-CN" dirty="0"/>
              <a:t>DRL </a:t>
            </a:r>
            <a:r>
              <a:rPr lang="zh-CN" altLang="en-US" dirty="0"/>
              <a:t>算法有</a:t>
            </a:r>
            <a:endParaRPr lang="en-US" altLang="zh-CN" dirty="0"/>
          </a:p>
          <a:p>
            <a:pPr marL="342900" indent="-342900" algn="l">
              <a:buAutoNum type="arabicPeriod"/>
            </a:pPr>
            <a:r>
              <a:rPr lang="zh-CN" altLang="en-US" dirty="0"/>
              <a:t>基于价值的算法：</a:t>
            </a:r>
            <a:r>
              <a:rPr lang="en-GB" altLang="zh-CN" dirty="0"/>
              <a:t>DQN</a:t>
            </a:r>
            <a:r>
              <a:rPr lang="zh-CN" altLang="en-GB" dirty="0"/>
              <a:t>及其</a:t>
            </a:r>
            <a:r>
              <a:rPr lang="zh-CN" altLang="en-US" dirty="0"/>
              <a:t>各种变式。主要适用于离散动作空间。</a:t>
            </a:r>
            <a:endParaRPr lang="en-US" altLang="zh-CN" dirty="0"/>
          </a:p>
          <a:p>
            <a:pPr marL="342900" indent="-342900" algn="l">
              <a:buAutoNum type="arabicPeriod"/>
            </a:pPr>
            <a:r>
              <a:rPr lang="zh-CN" altLang="en-US" dirty="0"/>
              <a:t>基于策略的算法：</a:t>
            </a:r>
            <a:r>
              <a:rPr lang="en-GB" altLang="zh-CN" dirty="0"/>
              <a:t>REINFORCE, A2C/A3C, PPO</a:t>
            </a:r>
            <a:r>
              <a:rPr lang="zh-CN" altLang="en-US" dirty="0"/>
              <a:t>。主要适用于连续动作空间。</a:t>
            </a:r>
            <a:endParaRPr lang="en-US" altLang="zh-CN" dirty="0"/>
          </a:p>
          <a:p>
            <a:pPr algn="l"/>
            <a:r>
              <a:rPr lang="en-GB" altLang="zh-CN" dirty="0">
                <a:solidFill>
                  <a:srgbClr val="FF0000"/>
                </a:solidFill>
              </a:rPr>
              <a:t>DRL </a:t>
            </a:r>
            <a:r>
              <a:rPr lang="zh-CN" altLang="en-US" dirty="0">
                <a:solidFill>
                  <a:srgbClr val="FF0000"/>
                </a:solidFill>
              </a:rPr>
              <a:t>并非总是“端到端”地完全替代传统方法，更常见的模式是与传统方法结合，形成混合系统。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87524" y="1544647"/>
            <a:ext cx="8568952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dirty="0"/>
              <a:t>本次课程设计的总体目标是：搭建一个路径规划仿真环境，在其中实现经典的全局路径规划算法，同时设计一个局部避障器，使其能够在遵循全局路径引导的同时，实时地躲避动态障碍物。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环境类型（二选一）：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zh-CN" dirty="0"/>
              <a:t>2D</a:t>
            </a:r>
            <a:r>
              <a:rPr lang="zh-CN" altLang="en-US" dirty="0"/>
              <a:t>栅格环境：将地图划分为 </a:t>
            </a:r>
            <a:r>
              <a:rPr lang="en-GB" altLang="zh-CN" dirty="0"/>
              <a:t>N×M </a:t>
            </a:r>
            <a:r>
              <a:rPr lang="zh-CN" altLang="en-US" dirty="0"/>
              <a:t>的网格。每个格子可以是“可通过”、“静态障碍物”、“动态障碍物”、“起点”、“终点”等。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zh-CN" dirty="0"/>
              <a:t>2D</a:t>
            </a:r>
            <a:r>
              <a:rPr lang="zh-CN" altLang="en-US" dirty="0"/>
              <a:t>连续环境</a:t>
            </a:r>
            <a:r>
              <a:rPr lang="en-US" altLang="zh-CN" dirty="0"/>
              <a:t>/</a:t>
            </a:r>
            <a:r>
              <a:rPr lang="zh-CN" altLang="en-US" dirty="0"/>
              <a:t>物理仿真： 机器人和障碍物可以在二维空间内自由移动，拥有连续的坐标和速度。</a:t>
            </a:r>
            <a:endParaRPr lang="en-US" altLang="zh-CN" dirty="0"/>
          </a:p>
          <a:p>
            <a:pPr algn="l"/>
            <a:r>
              <a:rPr lang="zh-CN" altLang="en-US" sz="1800" dirty="0"/>
              <a:t>2.全局路径规划算法的实现</a:t>
            </a:r>
            <a:endParaRPr lang="zh-CN" altLang="en-US" sz="1800" dirty="0"/>
          </a:p>
          <a:p>
            <a:pPr algn="l"/>
            <a:r>
              <a:rPr lang="zh-CN" altLang="en-US" sz="1800" dirty="0"/>
              <a:t>在静态地图上为机器人规划出一条宏观的、最优的路径。输入一张给定的静态地图（包含起点、终点和静态障碍物）。算法能够正确地计算出一条从起点到终点的最短路径。</a:t>
            </a:r>
            <a:r>
              <a:rPr lang="zh-CN" altLang="en-US" dirty="0">
                <a:solidFill>
                  <a:srgbClr val="FF0000"/>
                </a:solidFill>
              </a:rPr>
              <a:t>要求在仿真环境中动态地、一步步地展示算法的搜索过程。</a:t>
            </a:r>
            <a:endParaRPr lang="en-US" altLang="zh-CN" dirty="0">
              <a:solidFill>
                <a:srgbClr val="FF0000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1800" dirty="0"/>
              <a:t>3.局部路径规划</a:t>
            </a:r>
            <a:endParaRPr lang="zh-CN" altLang="en-US" sz="1800" dirty="0"/>
          </a:p>
          <a:p>
            <a:pPr algn="l">
              <a:buClrTx/>
              <a:buSzTx/>
              <a:buNone/>
            </a:pPr>
            <a:r>
              <a:rPr lang="zh-CN" altLang="en-US" sz="1800" dirty="0"/>
              <a:t>必须实现两种算法作为局部规划器，可以选择深度强化学习(</a:t>
            </a:r>
            <a:r>
              <a:rPr lang="zh-CN" altLang="en-US" dirty="0">
                <a:solidFill>
                  <a:srgbClr val="FF0000"/>
                </a:solidFill>
              </a:rPr>
              <a:t>设计的仿真环境中必须包含动态障碍物或未知障碍物，障碍物的运动逻辑可以自己设计，但是要给出运动逻辑的设计方式</a:t>
            </a:r>
            <a:r>
              <a:rPr lang="zh-CN" altLang="en-US" sz="1800" dirty="0"/>
              <a:t>)</a:t>
            </a:r>
            <a:r>
              <a:rPr lang="zh-CN" altLang="en-US" dirty="0">
                <a:solidFill>
                  <a:srgbClr val="002060"/>
                </a:solidFill>
              </a:rPr>
              <a:t>。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195513" y="549275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>
                <a:latin typeface="Arial" panose="020B0604020202020204" pitchFamily="34" charset="0"/>
              </a:rPr>
              <a:t>课程设计学时与成绩分配</a:t>
            </a:r>
            <a:endParaRPr lang="zh-CN" altLang="en-US" sz="3200">
              <a:latin typeface="Arial" panose="020B0604020202020204" pitchFamily="34" charset="0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691680" y="194564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项目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学时分配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分数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课程设计一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课程设计二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课程设计三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34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03653" y="389808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课时安排：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82665" y="4537752"/>
            <a:ext cx="5088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第一次课：发布任务书，讲解课程设计要求</a:t>
            </a:r>
            <a:endParaRPr kumimoji="1" lang="zh-CN" altLang="en-US" sz="20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404298" y="5201174"/>
            <a:ext cx="5033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第二至四次课：设计方案及程序的中间验收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内容二：移动机器人的运动轨迹规划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3719" y="1700222"/>
            <a:ext cx="8568952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</a:rPr>
              <a:t>实验设计可以采用</a:t>
            </a:r>
            <a:r>
              <a:rPr lang="en-US" altLang="zh-CN" dirty="0" err="1">
                <a:solidFill>
                  <a:schemeClr val="tx1"/>
                </a:solidFill>
              </a:rPr>
              <a:t>matlab</a:t>
            </a:r>
            <a:r>
              <a:rPr lang="zh-CN" altLang="en-US" dirty="0">
                <a:solidFill>
                  <a:schemeClr val="tx1"/>
                </a:solidFill>
              </a:rPr>
              <a:t>或是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仿真。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endParaRPr lang="zh-CN" altLang="en-US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选择两种以上的端到端规划算法，进行效果对比，分析各自的优缺点，要求两种算法都能实现全局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局部的完整规划流程。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dirty="0">
                <a:solidFill>
                  <a:schemeClr val="tx1"/>
                </a:solidFill>
                <a:sym typeface="+mn-ea"/>
              </a:rPr>
              <a:t>2.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算法必须支持至少两种或以上的测试地图，例如：稀疏障碍图、密集迷宫图、狭长通道图。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hlinkClick r:id="rId1"/>
              </a:rPr>
              <a:t>https://zhuanlan.zhihu.com/p/26145416154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</a:rPr>
              <a:t>https://</a:t>
            </a:r>
            <a:r>
              <a:rPr lang="en-US" altLang="zh-CN" dirty="0" err="1">
                <a:solidFill>
                  <a:schemeClr val="tx1"/>
                </a:solidFill>
              </a:rPr>
              <a:t>blog.csdn.net</a:t>
            </a:r>
            <a:r>
              <a:rPr lang="en-US" altLang="zh-CN" dirty="0">
                <a:solidFill>
                  <a:schemeClr val="tx1"/>
                </a:solidFill>
              </a:rPr>
              <a:t>/qq_43495930/article/details/119950115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32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9512" y="1779189"/>
            <a:ext cx="8784976" cy="4026075"/>
            <a:chOff x="251520" y="1207852"/>
            <a:chExt cx="8784976" cy="4026075"/>
          </a:xfrm>
        </p:grpSpPr>
        <p:grpSp>
          <p:nvGrpSpPr>
            <p:cNvPr id="4" name="组合 3"/>
            <p:cNvGrpSpPr/>
            <p:nvPr/>
          </p:nvGrpSpPr>
          <p:grpSpPr>
            <a:xfrm>
              <a:off x="251520" y="1207852"/>
              <a:ext cx="8784976" cy="710130"/>
              <a:chOff x="5045666" y="1854952"/>
              <a:chExt cx="6180881" cy="1217363"/>
            </a:xfrm>
          </p:grpSpPr>
          <p:sp>
            <p:nvSpPr>
              <p:cNvPr id="10" name="MG-圆角矩形 5"/>
              <p:cNvSpPr/>
              <p:nvPr/>
            </p:nvSpPr>
            <p:spPr>
              <a:xfrm>
                <a:off x="5045666" y="1854952"/>
                <a:ext cx="6180881" cy="1217363"/>
              </a:xfrm>
              <a:prstGeom prst="roundRect">
                <a:avLst>
                  <a:gd name="adj" fmla="val 0"/>
                </a:avLst>
              </a:prstGeom>
              <a:solidFill>
                <a:srgbClr val="355BA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新宋体" panose="02010609030101010101" charset="-122"/>
                  <a:ea typeface="阿里巴巴普惠体 L"/>
                  <a:cs typeface="阿里巴巴普惠体 L"/>
                  <a:sym typeface="+mn-lt"/>
                </a:endParaRPr>
              </a:p>
            </p:txBody>
          </p:sp>
          <p:sp>
            <p:nvSpPr>
              <p:cNvPr id="11" name="MG-文本框 10"/>
              <p:cNvSpPr txBox="1"/>
              <p:nvPr/>
            </p:nvSpPr>
            <p:spPr>
              <a:xfrm>
                <a:off x="5045666" y="2010273"/>
                <a:ext cx="6180881" cy="716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自主定位是指确定移动机器人在世界坐标系中的</a:t>
                </a: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位置和姿态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（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x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，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y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z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roll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pitch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 ， </a:t>
                </a:r>
                <a:r>
                  <a:rPr lang="en-US" altLang="zh-CN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yaw</a:t>
                </a: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）</a:t>
                </a:r>
                <a:endParaRPr lang="en-US" altLang="zh-CN" sz="16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cxnSp>
          <p:nvCxnSpPr>
            <p:cNvPr id="5" name="MG-直线连接符 10"/>
            <p:cNvCxnSpPr/>
            <p:nvPr/>
          </p:nvCxnSpPr>
          <p:spPr>
            <a:xfrm>
              <a:off x="4583589" y="3789040"/>
              <a:ext cx="4189212" cy="0"/>
            </a:xfrm>
            <a:prstGeom prst="line">
              <a:avLst/>
            </a:prstGeom>
            <a:noFill/>
            <a:ln w="19050" cap="flat" cmpd="sng" algn="ctr">
              <a:solidFill>
                <a:srgbClr val="355BA5"/>
              </a:solidFill>
              <a:prstDash val="lgDash"/>
              <a:miter lim="800000"/>
            </a:ln>
            <a:effectLst/>
          </p:spPr>
        </p:cxnSp>
        <p:sp>
          <p:nvSpPr>
            <p:cNvPr id="6" name="MG-文本框 11"/>
            <p:cNvSpPr txBox="1"/>
            <p:nvPr/>
          </p:nvSpPr>
          <p:spPr>
            <a:xfrm>
              <a:off x="4535996" y="2113103"/>
              <a:ext cx="4284476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定位是移动机器人要解决基本问题之一，通过自主定位技术让移动机器人可以实时获得自身的位姿，以便更好地实现路径规划及后续的其他功能，是机器人安全、稳定运行的重要保障。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  <p:sp>
          <p:nvSpPr>
            <p:cNvPr id="8" name="MG-文本框 11"/>
            <p:cNvSpPr txBox="1"/>
            <p:nvPr/>
          </p:nvSpPr>
          <p:spPr>
            <a:xfrm>
              <a:off x="4495285" y="4077072"/>
              <a:ext cx="4451865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相对定位：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航位推算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IMU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SLAM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；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绝对定位：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全球定位系统、地图匹配；</a:t>
              </a:r>
              <a:endParaRPr lang="en-US" altLang="zh-CN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rgbClr val="355BA5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融合定位：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GNSS/INS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</a:t>
              </a:r>
              <a:r>
                <a:rPr lang="en-US" altLang="zh-CN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LiDAR/Camera/INS</a:t>
              </a:r>
              <a:r>
                <a:rPr lang="zh-CN" altLang="en-US" sz="1600" kern="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；</a:t>
              </a:r>
              <a:endParaRPr lang="zh-CN" altLang="en-US" sz="1600" kern="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04866"/>
              <a:ext cx="4243765" cy="302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</a:t>
            </a:r>
            <a:r>
              <a:rPr lang="en-US" altLang="zh-CN" sz="3200" dirty="0">
                <a:latin typeface="Arial" panose="020B0604020202020204" pitchFamily="34" charset="0"/>
              </a:rPr>
              <a:t>LiDAR</a:t>
            </a:r>
            <a:r>
              <a:rPr lang="zh-CN" altLang="en-US" sz="3200" dirty="0">
                <a:latin typeface="Arial" panose="020B0604020202020204" pitchFamily="34" charset="0"/>
              </a:rPr>
              <a:t>）</a:t>
            </a:r>
            <a:endParaRPr lang="zh-CN" altLang="en-US" sz="3200" dirty="0"/>
          </a:p>
        </p:txBody>
      </p:sp>
      <p:grpSp>
        <p:nvGrpSpPr>
          <p:cNvPr id="9" name="组合 8"/>
          <p:cNvGrpSpPr/>
          <p:nvPr/>
        </p:nvGrpSpPr>
        <p:grpSpPr>
          <a:xfrm>
            <a:off x="107118" y="2145336"/>
            <a:ext cx="8929764" cy="3731936"/>
            <a:chOff x="147377" y="2145336"/>
            <a:chExt cx="8929764" cy="37319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377" y="2145336"/>
              <a:ext cx="3848559" cy="37319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936" y="2145336"/>
              <a:ext cx="5081205" cy="3587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628800"/>
            <a:ext cx="5611784" cy="30415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</a:t>
            </a:r>
            <a:r>
              <a:rPr lang="en-US" altLang="zh-CN" sz="3200" dirty="0">
                <a:latin typeface="Arial" panose="020B0604020202020204" pitchFamily="34" charset="0"/>
              </a:rPr>
              <a:t>LiDAR</a:t>
            </a:r>
            <a:r>
              <a:rPr lang="zh-CN" altLang="en-US" sz="3200" dirty="0">
                <a:latin typeface="Arial" panose="020B0604020202020204" pitchFamily="34" charset="0"/>
              </a:rPr>
              <a:t>）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5176"/>
          <a:stretch>
            <a:fillRect/>
          </a:stretch>
        </p:blipFill>
        <p:spPr>
          <a:xfrm>
            <a:off x="4644008" y="3645024"/>
            <a:ext cx="4054491" cy="27392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内容三：移动机器人的位姿估计（相机）</a:t>
            </a:r>
            <a:endParaRPr lang="zh-CN" altLang="en-US" sz="32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57200" y="1709417"/>
            <a:ext cx="8229600" cy="4671911"/>
            <a:chOff x="251520" y="1628801"/>
            <a:chExt cx="8229600" cy="4671911"/>
          </a:xfrm>
        </p:grpSpPr>
        <p:grpSp>
          <p:nvGrpSpPr>
            <p:cNvPr id="9" name="组合 8"/>
            <p:cNvGrpSpPr/>
            <p:nvPr/>
          </p:nvGrpSpPr>
          <p:grpSpPr>
            <a:xfrm>
              <a:off x="251520" y="1628801"/>
              <a:ext cx="5112568" cy="3146076"/>
              <a:chOff x="457200" y="1536088"/>
              <a:chExt cx="6152196" cy="3785823"/>
            </a:xfrm>
          </p:grpSpPr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457200" y="1536088"/>
                <a:ext cx="6152196" cy="3785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0815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5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3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285" indent="-170815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dirty="0"/>
                  <a:t>特征匹配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通过描述子的差异判断哪些特征为同一个点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暴力匹配：比较图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中每个特征和图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特征的距离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加速：快速最近邻（</a:t>
                </a:r>
                <a:r>
                  <a:rPr lang="en-US" altLang="zh-CN" sz="1600" dirty="0"/>
                  <a:t>FLANN</a:t>
                </a:r>
                <a:r>
                  <a:rPr lang="zh-CN" altLang="en-US" sz="1600" dirty="0"/>
                  <a:t>）</a:t>
                </a:r>
                <a:endParaRPr lang="zh-CN" altLang="en-US" sz="1600" dirty="0"/>
              </a:p>
              <a:p>
                <a:pPr marL="514350" indent="-514350" defTabSz="914400">
                  <a:lnSpc>
                    <a:spcPct val="125000"/>
                  </a:lnSpc>
                  <a:spcBef>
                    <a:spcPts val="0"/>
                  </a:spcBef>
                  <a:buClr>
                    <a:srgbClr val="6F1B1B"/>
                  </a:buClr>
                  <a:defRPr/>
                </a:pP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44305" y="2813565"/>
                <a:ext cx="5865091" cy="2406746"/>
              </a:xfrm>
              <a:prstGeom prst="rect">
                <a:avLst/>
              </a:prstGeom>
            </p:spPr>
          </p:pic>
        </p:grp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1520" y="4970719"/>
              <a:ext cx="8229600" cy="13299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0815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/>
                <a:t>特征匹配之后，得到了特征点之间的对应关系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如果只有两个单目图像，得到</a:t>
              </a:r>
              <a:r>
                <a:rPr lang="en-US" altLang="zh-CN" sz="1600" dirty="0"/>
                <a:t>2D-2D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</a:t>
              </a:r>
              <a:r>
                <a:rPr lang="zh-CN" altLang="en-US" sz="1600" dirty="0"/>
                <a:t>对极几何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如果匹配的是帧和地图，得到</a:t>
              </a:r>
              <a:r>
                <a:rPr lang="en-US" altLang="zh-CN" sz="1600" dirty="0"/>
                <a:t>3D-2D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——PnP</a:t>
              </a:r>
              <a:endParaRPr lang="en-US" altLang="zh-CN" sz="1600" dirty="0"/>
            </a:p>
            <a:p>
              <a:pPr lvl="1"/>
              <a:r>
                <a:rPr lang="zh-CN" altLang="en-US" sz="1600" dirty="0"/>
                <a:t>如果匹配的是</a:t>
              </a:r>
              <a:r>
                <a:rPr lang="en-US" altLang="zh-CN" sz="1600" dirty="0"/>
                <a:t>RGB-D</a:t>
              </a:r>
              <a:r>
                <a:rPr lang="zh-CN" altLang="en-US" sz="1600" dirty="0"/>
                <a:t>图，得到</a:t>
              </a:r>
              <a:r>
                <a:rPr lang="en-US" altLang="zh-CN" sz="1600" dirty="0"/>
                <a:t>3D-3D</a:t>
              </a:r>
              <a:r>
                <a:rPr lang="zh-CN" altLang="en-US" sz="1600" dirty="0"/>
                <a:t>间的关系</a:t>
              </a:r>
              <a:r>
                <a:rPr lang="en-US" altLang="zh-CN" sz="1600" dirty="0"/>
                <a:t>	——ICP</a:t>
              </a:r>
              <a:endParaRPr lang="zh-CN" altLang="en-US" sz="1600" dirty="0"/>
            </a:p>
            <a:p>
              <a:pPr marL="514350" indent="-514350" defTabSz="914400">
                <a:lnSpc>
                  <a:spcPct val="125000"/>
                </a:lnSpc>
                <a:spcBef>
                  <a:spcPts val="0"/>
                </a:spcBef>
                <a:buClr>
                  <a:srgbClr val="6F1B1B"/>
                </a:buClr>
                <a:defRPr/>
              </a:pP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C88F4-FC5E-CF4F-8A8A-4CDA37B30FA9}" type="slidenum">
              <a:rPr lang="en-US" altLang="zh-CN" smtClean="0"/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00114" y="546606"/>
            <a:ext cx="8047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内容三：移动机器人的位姿估计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755398" y="1628829"/>
            <a:ext cx="7146794" cy="440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课程设计任务：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/>
              <a:t>本次课程设计的总体目标是：利用开源数据集</a:t>
            </a:r>
            <a:r>
              <a:rPr lang="en-US" altLang="zh-CN" dirty="0"/>
              <a:t>KITTI</a:t>
            </a:r>
            <a:r>
              <a:rPr lang="zh-CN" altLang="en-US" dirty="0"/>
              <a:t>，基于图像或激光点云实现机器人位姿自主估计。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传感器类型（二选一）：</a:t>
            </a:r>
            <a:endParaRPr lang="en-US" altLang="zh-CN" dirty="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激光</a:t>
            </a:r>
            <a:r>
              <a:rPr lang="en-US" altLang="zh-CN" dirty="0"/>
              <a:t>SLAM:</a:t>
            </a:r>
            <a:r>
              <a:rPr lang="zh-CN" altLang="en-US" dirty="0"/>
              <a:t>利用激光点云时序帧配准，实时推算机器人位姿，常用方法如</a:t>
            </a:r>
            <a:r>
              <a:rPr lang="en-US" altLang="zh-CN" dirty="0"/>
              <a:t>ICP</a:t>
            </a:r>
            <a:r>
              <a:rPr lang="zh-CN" altLang="en-US" dirty="0"/>
              <a:t>、</a:t>
            </a:r>
            <a:r>
              <a:rPr lang="en-US" altLang="zh-CN" dirty="0"/>
              <a:t>NDT</a:t>
            </a:r>
            <a:r>
              <a:rPr lang="zh-CN" altLang="en-US" dirty="0"/>
              <a:t>、</a:t>
            </a:r>
            <a:r>
              <a:rPr lang="en-US" altLang="zh-CN" dirty="0"/>
              <a:t>LOAM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视觉</a:t>
            </a:r>
            <a:r>
              <a:rPr lang="en-GB" altLang="zh-CN" dirty="0"/>
              <a:t>SLAM:</a:t>
            </a:r>
            <a:r>
              <a:rPr lang="zh-CN" altLang="en-US" dirty="0"/>
              <a:t>提取图像特征点并进行特征关联，引入</a:t>
            </a:r>
            <a:r>
              <a:rPr lang="en-US" altLang="zh-CN" dirty="0"/>
              <a:t>PNP</a:t>
            </a:r>
            <a:r>
              <a:rPr lang="zh-CN" altLang="en-US" dirty="0"/>
              <a:t>约束解算机器人位姿，常用方法</a:t>
            </a:r>
            <a:r>
              <a:rPr lang="en-US" altLang="zh-CN" dirty="0"/>
              <a:t>ORB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结果输出要求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zh-CN" altLang="en-US" dirty="0"/>
              <a:t>输出</a:t>
            </a:r>
            <a:r>
              <a:rPr lang="en-US" altLang="zh-CN" dirty="0"/>
              <a:t>6DoF</a:t>
            </a:r>
            <a:r>
              <a:rPr lang="zh-CN" altLang="en-US" dirty="0"/>
              <a:t>位姿，可视化路径并与真值做对比，利用相对平移误差和相对旋转误差定量评估</a:t>
            </a:r>
            <a:r>
              <a:rPr lang="en-US" altLang="zh-CN" dirty="0"/>
              <a:t>SLAM</a:t>
            </a:r>
            <a:r>
              <a:rPr lang="zh-CN" altLang="en-US" dirty="0"/>
              <a:t>精度；输出建图结果，展示部分细节并定性分析精度。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964C868-26A2-FA4D-8EDB-10F6E1290209}" type="slidenum">
              <a:rPr lang="en-US" altLang="zh-CN"/>
            </a:fld>
            <a:endParaRPr lang="en-US" altLang="zh-CN"/>
          </a:p>
        </p:txBody>
      </p:sp>
      <p:sp>
        <p:nvSpPr>
          <p:cNvPr id="24578" name="Rectangle 16"/>
          <p:cNvSpPr txBox="1">
            <a:spLocks noGrp="1" noChangeArrowheads="1"/>
          </p:cNvSpPr>
          <p:nvPr/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3FD9DE5-A8FE-8149-8EA4-3C9F2598FE94}" type="slidenum">
              <a:rPr lang="en-US" altLang="zh-CN" sz="1400" b="0">
                <a:solidFill>
                  <a:schemeClr val="bg2"/>
                </a:solidFill>
              </a:rPr>
            </a:fld>
            <a:endParaRPr lang="en-US" altLang="zh-CN" sz="1400" b="0">
              <a:solidFill>
                <a:schemeClr val="bg2"/>
              </a:solidFill>
            </a:endParaRP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33819" y="2060699"/>
            <a:ext cx="862901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内容一：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2800" dirty="0"/>
          </a:p>
          <a:p>
            <a:pPr indent="0" algn="l" eaLnBrk="1" hangingPunct="1"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选择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种控制算法对无人机或机械臂的精准、稳定控制；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indent="0" algn="l" eaLnBrk="1" hangingPunct="1"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分析解决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 “四旋翼姿态发散”、“机械臂末端抖动” 等问题。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35359" y="3121149"/>
            <a:ext cx="8693985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内容二：移动机器人的运动轨迹规划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选择两种以上的端到端规划算法，进行效果对比，分析各自的优缺点，要求两种算法都能实现全局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局部的完整规划流程；</a:t>
            </a:r>
            <a:endParaRPr lang="en-US" altLang="zh-CN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00" dirty="0">
                <a:solidFill>
                  <a:srgbClr val="FF0000"/>
                </a:solidFill>
              </a:rPr>
              <a:t>2.</a:t>
            </a:r>
            <a:r>
              <a:rPr lang="zh-CN" altLang="en-US" sz="1800" dirty="0">
                <a:solidFill>
                  <a:srgbClr val="FF0000"/>
                </a:solidFill>
              </a:rPr>
              <a:t>算法必须支持至少两种或以上的测试地图，例如：稀疏障碍图、密集迷宫图、狭长通道图。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WordArt 8"/>
          <p:cNvSpPr>
            <a:spLocks noChangeArrowheads="1" noChangeShapeType="1" noTextEdit="1"/>
          </p:cNvSpPr>
          <p:nvPr/>
        </p:nvSpPr>
        <p:spPr bwMode="auto">
          <a:xfrm>
            <a:off x="1979712" y="836613"/>
            <a:ext cx="4860826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 dirty="0">
                <a:ln w="12700">
                  <a:solidFill>
                    <a:srgbClr val="3333CC"/>
                  </a:solidFill>
                  <a:rou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宋体" panose="02010600030101010101" pitchFamily="2" charset="-122"/>
              </a:rPr>
              <a:t>智能机器人系统综合训练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07114" y="4796914"/>
            <a:ext cx="8693985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内容三：</a:t>
            </a:r>
            <a:r>
              <a:rPr lang="zh-CN" altLang="en-US" sz="2800" dirty="0">
                <a:latin typeface="Arial" panose="020B0604020202020204" pitchFamily="34" charset="0"/>
                <a:sym typeface="+mn-ea"/>
              </a:rPr>
              <a:t>移动机器人的位姿估计</a:t>
            </a:r>
            <a:endParaRPr lang="zh-CN" altLang="en-US" sz="2800" dirty="0">
              <a:latin typeface="Arial" panose="020B0604020202020204" pitchFamily="34" charset="0"/>
              <a:sym typeface="+mn-ea"/>
            </a:endParaRPr>
          </a:p>
          <a:p>
            <a:pPr marL="0" algn="l" eaLnBrk="1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激光SLAM:利用激光点云时序帧配准，实时推算机器人位姿，常用方法如ICP、NDT、LOAM；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algn="l" eaLnBrk="1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2.视觉SLAM:提取图像特征点并进行特征关联，引入PNP约束解算机器人位姿，常用方法ORB。（二选一）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9552" y="1614431"/>
            <a:ext cx="7848872" cy="1137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3-4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人一组，每人交一份课程设计报告，按照安徽大学课程设计报告模板完成书面报告。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9552" y="3081531"/>
            <a:ext cx="7813228" cy="2799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课程报告内容完整，包含目录、设计目的、设计原理、详细的步骤，设计程序，设计结果及总结分析。报告格式排版合理、图表清晰，语句通顺。课程设计报告中要对本次课程设计中各自的工作进行详细阐述，并详细记录设计过程中遇到的问题及解决的方法；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84213" y="1916113"/>
            <a:ext cx="79914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</a:rPr>
              <a:t>）实验报告中涉及的原理性的图表要自己动手画，不可以拷贝；涉及的公式要用公式编辑器</a:t>
            </a:r>
            <a:r>
              <a:rPr lang="zh-CN" altLang="en-US" sz="2400">
                <a:latin typeface="Arial" panose="020B0604020202020204" pitchFamily="34" charset="0"/>
              </a:rPr>
              <a:t>编辑。仿真结果</a:t>
            </a:r>
            <a:r>
              <a:rPr lang="zh-CN" altLang="en-US" sz="2400" dirty="0">
                <a:latin typeface="Arial" panose="020B0604020202020204" pitchFamily="34" charset="0"/>
              </a:rPr>
              <a:t>以及编制的程序可以拷贝。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3778" y="3663980"/>
            <a:ext cx="7993062" cy="158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）如果发现实验报告有明显拷贝现象，拷贝者与被拷贝者课程设计成绩均为零分。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同一小组的每位成员都需要提交课程设计报告</a:t>
            </a:r>
            <a:r>
              <a:rPr lang="zh-CN" altLang="en-US" sz="2400" dirty="0">
                <a:latin typeface="Arial" panose="020B0604020202020204" pitchFamily="34" charset="0"/>
              </a:rPr>
              <a:t>，不可明显拷贝。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623195" y="453906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设计报告及答辩要求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081" y="1844468"/>
            <a:ext cx="7848872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400" dirty="0"/>
              <a:t>考核方式为课程设计报告和仿真结果演示</a:t>
            </a:r>
            <a:r>
              <a:rPr lang="zh-CN" altLang="en-US" sz="2400" dirty="0"/>
              <a:t>。</a:t>
            </a:r>
            <a:r>
              <a:rPr lang="zh-CN" altLang="zh-CN" sz="2400" dirty="0"/>
              <a:t>课程设计报告应包含设计任务与要求、设计方案比较与分析、系统框图、仿真结果与分析、总结与展望（包含课程设计中遇到的问题及解决方法）、</a:t>
            </a:r>
            <a:r>
              <a:rPr lang="zh-CN" altLang="en-US" sz="2400" dirty="0"/>
              <a:t>小组分工、</a:t>
            </a:r>
            <a:r>
              <a:rPr lang="zh-CN" altLang="zh-CN" sz="2400" dirty="0"/>
              <a:t>参考文献等内容。</a:t>
            </a:r>
            <a:r>
              <a:rPr lang="zh-CN" altLang="en-US" sz="2400" dirty="0"/>
              <a:t>课程设计结束一周内，</a:t>
            </a:r>
            <a:r>
              <a:rPr lang="zh-CN" altLang="zh-CN" sz="2400" dirty="0"/>
              <a:t>要求学生提交设计报告的电子文档，同时须提交设计完成的工程文件、源代码等电子文档。</a:t>
            </a:r>
            <a:endParaRPr lang="zh-CN" altLang="zh-CN" sz="2400" dirty="0"/>
          </a:p>
          <a:p>
            <a:pPr indent="355600" algn="just">
              <a:lnSpc>
                <a:spcPct val="150000"/>
              </a:lnSpc>
            </a:pP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172349"/>
            <a:ext cx="1905000" cy="457200"/>
          </a:xfrm>
        </p:spPr>
        <p:txBody>
          <a:bodyPr/>
          <a:lstStyle/>
          <a:p>
            <a:fld id="{5D22FF1D-A135-FE4E-9A87-98EA882B6450}" type="slidenum">
              <a:rPr lang="en-US" altLang="zh-CN"/>
            </a:fld>
            <a:endParaRPr lang="en-US" altLang="zh-CN"/>
          </a:p>
        </p:txBody>
      </p:sp>
      <p:sp>
        <p:nvSpPr>
          <p:cNvPr id="25602" name="灯片编号占位符 3"/>
          <p:cNvSpPr txBox="1">
            <a:spLocks noGrp="1"/>
          </p:cNvSpPr>
          <p:nvPr/>
        </p:nvSpPr>
        <p:spPr bwMode="auto">
          <a:xfrm>
            <a:off x="7042150" y="6172349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7BEB97-0A32-BF46-8C09-E7C4D8C026BF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3546475" y="476672"/>
            <a:ext cx="5400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考核方式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1115616" y="1988840"/>
          <a:ext cx="7128792" cy="3942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264"/>
                <a:gridCol w="2376264"/>
                <a:gridCol w="2376264"/>
              </a:tblGrid>
              <a:tr h="354657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考核环节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考核评价细则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成绩占比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36436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课程设计报告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考核设计方案的合理性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</a:tr>
              <a:tr h="73643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考核设计报告的完整性、规范性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1367667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仿真与课程设计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考核利用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仿真软件进行系统设计仿真、方案选择、参数确定的能力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</a:tr>
              <a:tr h="73643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考核学生团队协作能力，表达能力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9BD9F24-FE59-F84B-93EE-C091E10A16AE}" type="slidenum">
              <a:rPr lang="en-US" altLang="zh-CN"/>
            </a:fld>
            <a:endParaRPr lang="en-US" altLang="zh-CN"/>
          </a:p>
        </p:txBody>
      </p:sp>
      <p:sp>
        <p:nvSpPr>
          <p:cNvPr id="80898" name="灯片编号占位符 3"/>
          <p:cNvSpPr txBox="1">
            <a:spLocks noGrp="1"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B237789-1595-4648-87EC-0640287D4263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2555875" y="549275"/>
            <a:ext cx="345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/>
              <a:t> 实验报告格式</a:t>
            </a:r>
            <a:endParaRPr lang="zh-CN" altLang="en-US" sz="3200"/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900113" y="1484313"/>
            <a:ext cx="403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一、实验目的和要求</a:t>
            </a:r>
            <a:endParaRPr lang="zh-CN" altLang="en-US" sz="2800"/>
          </a:p>
        </p:txBody>
      </p:sp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900113" y="2133600"/>
            <a:ext cx="2879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二、实验原理</a:t>
            </a:r>
            <a:endParaRPr lang="zh-CN" altLang="en-US" sz="2800"/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900113" y="2636838"/>
            <a:ext cx="78486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800"/>
              <a:t>三、实验方法与内容（需求分析、算法设计思路、</a:t>
            </a:r>
            <a:endParaRPr lang="zh-CN" altLang="en-US" sz="2800"/>
          </a:p>
          <a:p>
            <a:pPr algn="l" eaLnBrk="1" hangingPunct="1">
              <a:lnSpc>
                <a:spcPct val="140000"/>
              </a:lnSpc>
            </a:pPr>
            <a:r>
              <a:rPr lang="zh-CN" altLang="en-US" sz="2800"/>
              <a:t>       流程图等）</a:t>
            </a:r>
            <a:endParaRPr lang="zh-CN" altLang="en-US" sz="2800"/>
          </a:p>
        </p:txBody>
      </p:sp>
      <p:sp>
        <p:nvSpPr>
          <p:cNvPr id="80903" name="Rectangle 8"/>
          <p:cNvSpPr>
            <a:spLocks noChangeArrowheads="1"/>
          </p:cNvSpPr>
          <p:nvPr/>
        </p:nvSpPr>
        <p:spPr bwMode="auto">
          <a:xfrm>
            <a:off x="900113" y="3933825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四、实验原始纪录（源程序等）</a:t>
            </a:r>
            <a:endParaRPr lang="zh-CN" altLang="en-US" sz="2800"/>
          </a:p>
        </p:txBody>
      </p:sp>
      <p:sp>
        <p:nvSpPr>
          <p:cNvPr id="80904" name="Rectangle 9"/>
          <p:cNvSpPr>
            <a:spLocks noChangeArrowheads="1"/>
          </p:cNvSpPr>
          <p:nvPr/>
        </p:nvSpPr>
        <p:spPr bwMode="auto">
          <a:xfrm>
            <a:off x="900113" y="4471806"/>
            <a:ext cx="7777162" cy="121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lang="zh-CN" altLang="en-US" sz="2800" dirty="0"/>
              <a:t>五、实验结果及分析（计算过程与结果、数据曲线、图表等）</a:t>
            </a:r>
            <a:endParaRPr lang="zh-CN" altLang="en-US" sz="2800" dirty="0"/>
          </a:p>
        </p:txBody>
      </p:sp>
      <p:sp>
        <p:nvSpPr>
          <p:cNvPr id="80905" name="Rectangle 10"/>
          <p:cNvSpPr>
            <a:spLocks noChangeArrowheads="1"/>
          </p:cNvSpPr>
          <p:nvPr/>
        </p:nvSpPr>
        <p:spPr bwMode="auto">
          <a:xfrm>
            <a:off x="900113" y="5876925"/>
            <a:ext cx="4033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六、实验总结与思考</a:t>
            </a:r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764030" y="2997200"/>
            <a:ext cx="1925320" cy="1646555"/>
          </a:xfrm>
          <a:prstGeom prst="rect">
            <a:avLst/>
          </a:prstGeom>
        </p:spPr>
      </p:pic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249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实验设计背景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7995" y="1988820"/>
            <a:ext cx="7903210" cy="117348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>
              <a:lnSpc>
                <a:spcPct val="110000"/>
              </a:lnSpc>
            </a:pPr>
            <a:r>
              <a:rPr lang="zh-CN" altLang="en-US" sz="1600">
                <a:solidFill>
                  <a:srgbClr val="000000"/>
                </a:solidFill>
                <a:latin typeface="Times New Roman" panose="02020603050405020304" pitchFamily="18" charset="0"/>
                <a:ea typeface="瀹嬩綋"/>
                <a:cs typeface="Times New Roman" panose="02020603050405020304" pitchFamily="18" charset="0"/>
              </a:rPr>
              <a:t>在工业 4.0 与智能装备快速迭代的背景下，四旋翼无人机与机械臂已成为智能制造、低空经济、医疗辅助等领域的核心执行单元 —— 前者凭借垂直起降、灵活悬停的特性，广泛应用于电力巡检、灾害救援、精准农业（如植保喷洒）；后者依托多自由度协同运动能力，支撑着汽车焊接、电子装配、仓储分拣等自动化生产线的高效运转。</a:t>
            </a:r>
            <a:endParaRPr lang="zh-CN" altLang="en-US" sz="1600">
              <a:solidFill>
                <a:srgbClr val="000000"/>
              </a:solidFill>
              <a:latin typeface="Times New Roman" panose="02020603050405020304" pitchFamily="18" charset="0"/>
              <a:ea typeface="瀹嬩綋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5891" t="52"/>
          <a:stretch>
            <a:fillRect/>
          </a:stretch>
        </p:blipFill>
        <p:spPr>
          <a:xfrm>
            <a:off x="95885" y="4934585"/>
            <a:ext cx="1640205" cy="1231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090" y="4946650"/>
            <a:ext cx="1828165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5487" r="3077"/>
          <a:stretch>
            <a:fillRect/>
          </a:stretch>
        </p:blipFill>
        <p:spPr>
          <a:xfrm>
            <a:off x="3564255" y="4946650"/>
            <a:ext cx="1512570" cy="12376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rcRect l="11266" t="1026"/>
          <a:stretch>
            <a:fillRect/>
          </a:stretch>
        </p:blipFill>
        <p:spPr>
          <a:xfrm>
            <a:off x="5075555" y="4970780"/>
            <a:ext cx="1815465" cy="122555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6875780" y="4981575"/>
            <a:ext cx="1964055" cy="12255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80" y="3323590"/>
            <a:ext cx="1527810" cy="12465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16380" y="4436745"/>
            <a:ext cx="241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ial" panose="020B0604020202020204" pitchFamily="34" charset="0"/>
                <a:sym typeface="+mn-ea"/>
              </a:rPr>
              <a:t>四旋翼无人机应用</a:t>
            </a:r>
            <a:endParaRPr lang="en-US" altLang="zh-CN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9790" y="4494530"/>
            <a:ext cx="241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ial" panose="020B0604020202020204" pitchFamily="34" charset="0"/>
                <a:sym typeface="+mn-ea"/>
              </a:rPr>
              <a:t>机械臂应用</a:t>
            </a:r>
            <a:endParaRPr lang="en-US" altLang="zh-CN" dirty="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900114" y="300831"/>
            <a:ext cx="80470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</a:tabLs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latin typeface="Arial" panose="020B0604020202020204" pitchFamily="34" charset="0"/>
              </a:rPr>
              <a:t>内容一：</a:t>
            </a:r>
            <a:r>
              <a:rPr lang="zh-CN" altLang="en-US" sz="3200" dirty="0">
                <a:latin typeface="Arial" panose="020B0604020202020204" pitchFamily="34" charset="0"/>
                <a:sym typeface="+mn-ea"/>
              </a:rPr>
              <a:t>四旋翼无人机或机械臂控制算法设计与仿真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620520"/>
            <a:ext cx="375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四旋翼无人机飞行控制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1550" y="2132965"/>
            <a:ext cx="7903210" cy="10045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微型无人机（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Unmanned Aerial Vehicle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，缩写为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UAV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）的概念起源于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20 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世纪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90 </a:t>
            </a:r>
            <a:r>
              <a:rPr lang="zh-CN" altLang="en-US" sz="1800">
                <a:solidFill>
                  <a:srgbClr val="000000"/>
                </a:solidFill>
                <a:latin typeface="瀹嬩綋"/>
                <a:ea typeface="瀹嬩綋"/>
              </a:rPr>
              <a:t>年代初， 因其具有体积小、质量轻、灵活多变、自主性和可重复性强、能够实现无人驾驶等优点，目前，无人机技术在各个领域都有广泛的应用。</a:t>
            </a:r>
            <a:endParaRPr lang="zh-CN" altLang="en-US" sz="1800">
              <a:solidFill>
                <a:srgbClr val="000000"/>
              </a:solidFill>
              <a:latin typeface="瀹嬩綋"/>
              <a:ea typeface="瀹嬩綋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550" y="3933190"/>
            <a:ext cx="5080000" cy="2155825"/>
          </a:xfrm>
          <a:prstGeom prst="rect">
            <a:avLst/>
          </a:prstGeom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其中最引人注目的是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微型四旋翼飞行器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，它有四个大小相同、位置对称的旋翼来实现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起降、悬停、飞行等动作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。相比其他旋翼无人机，四旋翼无人机最</a:t>
            </a:r>
            <a:endParaRPr lang="zh-CN" altLang="en-US" sz="1600">
              <a:solidFill>
                <a:srgbClr val="000000"/>
              </a:solidFill>
              <a:latin typeface="瀹嬩綋"/>
              <a:ea typeface="瀹嬩綋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大的特点是可以</a:t>
            </a:r>
            <a:r>
              <a:rPr lang="zh-CN" altLang="en-US" sz="1600">
                <a:solidFill>
                  <a:srgbClr val="FF0000"/>
                </a:solidFill>
                <a:latin typeface="瀹嬩綋"/>
                <a:ea typeface="瀹嬩綋"/>
              </a:rPr>
              <a:t>通过反扭矩作用实现无人机系统的扭矩平衡</a:t>
            </a:r>
            <a:r>
              <a:rPr lang="zh-CN" altLang="en-US" sz="1600">
                <a:solidFill>
                  <a:srgbClr val="000000"/>
                </a:solidFill>
                <a:latin typeface="瀹嬩綋"/>
                <a:ea typeface="瀹嬩綋"/>
              </a:rPr>
              <a:t>，因此无需专使用反扭矩桨，它的结构紧凑，总体布局上属于非共轴式无人机，并且能够产生较大升力用。</a:t>
            </a:r>
            <a:endParaRPr lang="zh-CN" altLang="en-US" sz="1600">
              <a:solidFill>
                <a:srgbClr val="000000"/>
              </a:solidFill>
              <a:latin typeface="瀹嬩綋"/>
              <a:ea typeface="瀹嬩綋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185" y="3213100"/>
            <a:ext cx="7426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eaLnBrk="1" latinLnBrk="0" hangingPunct="1"/>
            <a:r>
              <a:rPr lang="zh-CN" altLang="en-US"/>
              <a:t>旋翼式无人飞行器是微型无人飞行器中应用很广泛的类型，旋翼式无人机是以高速旋转的机翼为动力源，可以实现多种飞行模式的无人飞行器。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238" name="picture 238"/>
          <p:cNvPicPr>
            <a:picLocks noChangeAspect="1"/>
          </p:cNvPicPr>
          <p:nvPr/>
        </p:nvPicPr>
        <p:blipFill>
          <a:blip r:embed="rId1"/>
          <a:srcRect r="52514"/>
          <a:stretch>
            <a:fillRect/>
          </a:stretch>
        </p:blipFill>
        <p:spPr>
          <a:xfrm rot="21600000">
            <a:off x="5796280" y="3893185"/>
            <a:ext cx="2995930" cy="22205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8715" y="6165215"/>
            <a:ext cx="2080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反扭矩作用示意图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38*180"/>
  <p:tag name="TABLE_ENDDRAG_RECT" val="373*180*238*180"/>
</p:tagLst>
</file>

<file path=ppt/tags/tag2.xml><?xml version="1.0" encoding="utf-8"?>
<p:tagLst xmlns:p="http://schemas.openxmlformats.org/presentationml/2006/main">
  <p:tag name="TABLE_ENDDRAG_ORIGIN_RECT" val="238*180"/>
  <p:tag name="TABLE_ENDDRAG_RECT" val="373*180*238*180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6080</Words>
  <Application>WPS 演示</Application>
  <PresentationFormat>全屏显示(4:3)</PresentationFormat>
  <Paragraphs>425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Tahoma</vt:lpstr>
      <vt:lpstr>Wingdings</vt:lpstr>
      <vt:lpstr>等线</vt:lpstr>
      <vt:lpstr>Times New Roman</vt:lpstr>
      <vt:lpstr>微软雅黑</vt:lpstr>
      <vt:lpstr>Arial Unicode MS</vt:lpstr>
      <vt:lpstr>Inter</vt:lpstr>
      <vt:lpstr>Segoe Print</vt:lpstr>
      <vt:lpstr>瀹嬩綋</vt:lpstr>
      <vt:lpstr>Times New Roman</vt:lpstr>
      <vt:lpstr>Arial</vt:lpstr>
      <vt:lpstr>华文楷体</vt:lpstr>
      <vt:lpstr>Cambria Math</vt:lpstr>
      <vt:lpstr>MS Mincho</vt:lpstr>
      <vt:lpstr>新宋体</vt:lpstr>
      <vt:lpstr>阿里巴巴普惠体 L</vt:lpstr>
      <vt:lpstr>黑体</vt:lpstr>
      <vt:lpstr>Blends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island</dc:creator>
  <cp:lastModifiedBy>神经蛙</cp:lastModifiedBy>
  <cp:revision>196</cp:revision>
  <dcterms:created xsi:type="dcterms:W3CDTF">2012-05-03T01:50:00Z</dcterms:created>
  <dcterms:modified xsi:type="dcterms:W3CDTF">2025-09-07T14:32:01Z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5A7432F0451D4868A40E8B929BB8FEFB_12</vt:lpwstr>
  </property>
  <property fmtid="{D5CDD505-2E9C-101B-9397-08002B2CF9AE}" pid="3" name="KSOProductBuildVer">
    <vt:lpwstr>2052-12.1.0.22529</vt:lpwstr>
  </property>
</Properties>
</file>